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17"/>
  </p:notesMasterIdLst>
  <p:sldIdLst>
    <p:sldId id="318" r:id="rId5"/>
    <p:sldId id="316" r:id="rId6"/>
    <p:sldId id="292" r:id="rId7"/>
    <p:sldId id="296" r:id="rId8"/>
    <p:sldId id="320" r:id="rId9"/>
    <p:sldId id="308" r:id="rId10"/>
    <p:sldId id="310" r:id="rId11"/>
    <p:sldId id="311" r:id="rId12"/>
    <p:sldId id="312" r:id="rId13"/>
    <p:sldId id="319" r:id="rId14"/>
    <p:sldId id="313" r:id="rId15"/>
    <p:sldId id="314" r:id="rId16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  <p15:guide id="3" pos="479" userDrawn="1">
          <p15:clr>
            <a:srgbClr val="A4A3A4"/>
          </p15:clr>
        </p15:guide>
        <p15:guide id="4" orient="horz" pos="816" userDrawn="1">
          <p15:clr>
            <a:srgbClr val="A4A3A4"/>
          </p15:clr>
        </p15:guide>
        <p15:guide id="5" orient="horz" pos="10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9594"/>
    <a:srgbClr val="0000FF"/>
    <a:srgbClr val="000099"/>
    <a:srgbClr val="A5A7A6"/>
    <a:srgbClr val="70CFFF"/>
    <a:srgbClr val="FF0000"/>
    <a:srgbClr val="FFC000"/>
    <a:srgbClr val="C00000"/>
    <a:srgbClr val="00B050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172" autoAdjust="0"/>
  </p:normalViewPr>
  <p:slideViewPr>
    <p:cSldViewPr>
      <p:cViewPr varScale="1">
        <p:scale>
          <a:sx n="66" d="100"/>
          <a:sy n="66" d="100"/>
        </p:scale>
        <p:origin x="576" y="32"/>
      </p:cViewPr>
      <p:guideLst>
        <p:guide orient="horz" pos="2160"/>
        <p:guide pos="3839"/>
        <p:guide pos="479"/>
        <p:guide orient="horz" pos="816"/>
        <p:guide orient="horz" pos="10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9B82-15D3-49A2-BEA0-78678E7E3829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3C33-4BED-4BCA-A2DA-556F14D99889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7990-674B-4448-8342-2E66AB76F7FB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02BE-94A3-4AEA-B4A4-DD0662AB5505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C5BAB-962F-4683-B8A2-93EF199C32ED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19781-D1F6-46BF-B9CA-ACEB5EBFC2EE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6D1-FB19-4897-9B43-E640DDF79069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2DF0-C591-4F77-BB05-53DDDA66FEA3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23A8A-CA52-4FFE-87A2-CF7C6C95546E}" type="datetime1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A84E5-AF54-4790-8E3B-85774B0CF244}" type="datetime1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2A0D-2209-4C84-B263-67B1BACA00CE}" type="datetime1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3A8D-2661-49C2-8BE0-536722FA7E4F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D4AC3-78D2-4535-97F7-1348DCD6B6F5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9E7909-3EB6-52E1-138E-2B86EEEC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D02B18-C88E-0317-83C9-A72D049EC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3"/>
            <a:ext cx="12190412" cy="6857107"/>
          </a:xfrm>
          <a:prstGeom prst="rect">
            <a:avLst/>
          </a:prstGeom>
        </p:spPr>
      </p:pic>
      <p:pic>
        <p:nvPicPr>
          <p:cNvPr id="5" name="Picture 4" descr="Related image">
            <a:extLst>
              <a:ext uri="{FF2B5EF4-FFF2-40B4-BE49-F238E27FC236}">
                <a16:creationId xmlns:a16="http://schemas.microsoft.com/office/drawing/2014/main" id="{692C2488-0C55-64F6-CDC8-8DA354A97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2" y="0"/>
            <a:ext cx="1547597" cy="928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297999-B97F-AD83-3708-4A2C7C9F0EC7}"/>
              </a:ext>
            </a:extLst>
          </p:cNvPr>
          <p:cNvSpPr txBox="1"/>
          <p:nvPr/>
        </p:nvSpPr>
        <p:spPr>
          <a:xfrm>
            <a:off x="608012" y="1371600"/>
            <a:ext cx="10972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dirty="0" smtClean="0">
              <a:solidFill>
                <a:srgbClr val="A5A7A6"/>
              </a:solidFill>
              <a:latin typeface="+mj-lt"/>
            </a:endParaRPr>
          </a:p>
          <a:p>
            <a:endParaRPr lang="en-US" sz="7200" dirty="0">
              <a:solidFill>
                <a:srgbClr val="A5A7A6"/>
              </a:solidFill>
              <a:latin typeface="+mj-lt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+mj-lt"/>
              </a:rPr>
            </a:br>
            <a:r>
              <a:rPr lang="en-US" sz="3200" b="1" dirty="0">
                <a:solidFill>
                  <a:schemeClr val="bg1"/>
                </a:solidFill>
                <a:latin typeface="+mj-lt"/>
              </a:rPr>
              <a:t>Marc </a:t>
            </a:r>
            <a:r>
              <a:rPr lang="en-US" sz="3200" b="1" dirty="0" err="1">
                <a:solidFill>
                  <a:schemeClr val="bg1"/>
                </a:solidFill>
                <a:latin typeface="+mj-lt"/>
              </a:rPr>
              <a:t>Fetscherin</a:t>
            </a:r>
            <a:r>
              <a:rPr lang="en-US" sz="3200" b="1" dirty="0">
                <a:solidFill>
                  <a:schemeClr val="bg1"/>
                </a:solidFill>
                <a:latin typeface="+mj-lt"/>
              </a:rPr>
              <a:t>, Ph.D.</a:t>
            </a:r>
          </a:p>
          <a:p>
            <a:pPr algn="ctr"/>
            <a:r>
              <a:rPr lang="en-US" dirty="0" err="1">
                <a:solidFill>
                  <a:schemeClr val="bg1"/>
                </a:solidFill>
                <a:latin typeface="+mj-lt"/>
              </a:rPr>
              <a:t>Gelbman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Family Chair of International Business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Professor of Marketing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Rollins College, USA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A280B1-67CC-6BE7-31F7-5872AC254024}"/>
              </a:ext>
            </a:extLst>
          </p:cNvPr>
          <p:cNvSpPr/>
          <p:nvPr/>
        </p:nvSpPr>
        <p:spPr>
          <a:xfrm>
            <a:off x="9298" y="2286000"/>
            <a:ext cx="1219041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Stencil" panose="040409050D0802020404" pitchFamily="82" charset="0"/>
              </a:rPr>
              <a:t>BRAND Love </a:t>
            </a:r>
            <a:r>
              <a:rPr lang="en-US" sz="6600" dirty="0">
                <a:solidFill>
                  <a:schemeClr val="bg1"/>
                </a:solidFill>
                <a:latin typeface="Stencil" panose="040409050D0802020404" pitchFamily="82" charset="0"/>
              </a:rPr>
              <a:t>and Addiction</a:t>
            </a:r>
            <a:endParaRPr lang="en-US" sz="8800" dirty="0">
              <a:solidFill>
                <a:schemeClr val="bg1"/>
              </a:solidFill>
              <a:latin typeface="Stencil" panose="040409050D0802020404" pitchFamily="8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D881D9-2001-5B76-C106-B24EFEB1EE58}"/>
              </a:ext>
            </a:extLst>
          </p:cNvPr>
          <p:cNvSpPr txBox="1"/>
          <p:nvPr/>
        </p:nvSpPr>
        <p:spPr>
          <a:xfrm>
            <a:off x="9298" y="3386798"/>
            <a:ext cx="12170229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dirty="0">
                <a:solidFill>
                  <a:schemeClr val="bg1"/>
                </a:solidFill>
                <a:latin typeface="+mj-lt"/>
              </a:rPr>
              <a:t>AND THEIR EFFECTS ON CONSUMERS' NEGATIVE BEHAVIORS</a:t>
            </a:r>
          </a:p>
        </p:txBody>
      </p:sp>
    </p:spTree>
    <p:extLst>
      <p:ext uri="{BB962C8B-B14F-4D97-AF65-F5344CB8AC3E}">
        <p14:creationId xmlns:p14="http://schemas.microsoft.com/office/powerpoint/2010/main" val="23798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145"/>
          <p:cNvSpPr>
            <a:spLocks noGrp="1"/>
          </p:cNvSpPr>
          <p:nvPr>
            <p:ph type="title"/>
          </p:nvPr>
        </p:nvSpPr>
        <p:spPr>
          <a:xfrm>
            <a:off x="630418" y="685800"/>
            <a:ext cx="10969943" cy="711081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Results Brand </a:t>
            </a:r>
            <a:r>
              <a:rPr lang="en-US" sz="4800" b="1" dirty="0" smtClean="0">
                <a:solidFill>
                  <a:schemeClr val="bg1"/>
                </a:solidFill>
              </a:rPr>
              <a:t>Addiction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8830" y="1534280"/>
            <a:ext cx="108757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Addicted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consumers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tend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to buy more, and trash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talk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Brand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addiction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leads to consumer </a:t>
            </a:r>
            <a:r>
              <a:rPr lang="en-US" b="1" dirty="0" smtClean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anxiety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When consumers develop an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addiction to their loved brand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 they go on to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develop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dependence, obsession, and submission to that brand, resulting in a lack of control, leading them to buy that brand in surplus, resulting in excessive spending.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840165"/>
              </p:ext>
            </p:extLst>
          </p:nvPr>
        </p:nvGraphicFramePr>
        <p:xfrm>
          <a:off x="760412" y="3605858"/>
          <a:ext cx="10588966" cy="326064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791198">
                  <a:extLst>
                    <a:ext uri="{9D8B030D-6E8A-4147-A177-3AD203B41FA5}">
                      <a16:colId xmlns:a16="http://schemas.microsoft.com/office/drawing/2014/main" val="2628296707"/>
                    </a:ext>
                  </a:extLst>
                </a:gridCol>
                <a:gridCol w="1432306">
                  <a:extLst>
                    <a:ext uri="{9D8B030D-6E8A-4147-A177-3AD203B41FA5}">
                      <a16:colId xmlns:a16="http://schemas.microsoft.com/office/drawing/2014/main" val="208297239"/>
                    </a:ext>
                  </a:extLst>
                </a:gridCol>
                <a:gridCol w="1076123">
                  <a:extLst>
                    <a:ext uri="{9D8B030D-6E8A-4147-A177-3AD203B41FA5}">
                      <a16:colId xmlns:a16="http://schemas.microsoft.com/office/drawing/2014/main" val="3017327085"/>
                    </a:ext>
                  </a:extLst>
                </a:gridCol>
                <a:gridCol w="923140">
                  <a:extLst>
                    <a:ext uri="{9D8B030D-6E8A-4147-A177-3AD203B41FA5}">
                      <a16:colId xmlns:a16="http://schemas.microsoft.com/office/drawing/2014/main" val="1770424570"/>
                    </a:ext>
                  </a:extLst>
                </a:gridCol>
                <a:gridCol w="1366199">
                  <a:extLst>
                    <a:ext uri="{9D8B030D-6E8A-4147-A177-3AD203B41FA5}">
                      <a16:colId xmlns:a16="http://schemas.microsoft.com/office/drawing/2014/main" val="1464084409"/>
                    </a:ext>
                  </a:extLst>
                </a:gridCol>
              </a:tblGrid>
              <a:tr h="3802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Hypotheses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j-lt"/>
                        </a:rPr>
                        <a:t>β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S.E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Sig.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Supported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20320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H3a: Brand Addiction → Excessive Spending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0.712***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0.096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sym typeface="Wingdings" panose="05000000000000000000" pitchFamily="2" charset="2"/>
                        </a:rPr>
                        <a:t>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036034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H3b:  Brand 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Addiction → Trash Talking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0.505***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0.988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sym typeface="Wingdings" panose="05000000000000000000" pitchFamily="2" charset="2"/>
                        </a:rPr>
                        <a:t>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8799022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H3c: Brand 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Addiction → Consumer Anxiety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0.457***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0.097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sym typeface="Wingdings" panose="05000000000000000000" pitchFamily="2" charset="2"/>
                        </a:rPr>
                        <a:t>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404471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163389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H4a: Brand Love → Brand Addiction → Excessive Spending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0.488***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0.085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8640846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H4b: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Brand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Love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→ Brand Addiction → Trash Talking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0.346***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0.076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1923817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H4c: Brand Love 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→ Brand Addiction → Consumer Anxiety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0.313***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0.075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823442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7A891E-E3F8-F377-20B0-1718C5E0E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1937" y="2063499"/>
            <a:ext cx="6086475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52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145"/>
          <p:cNvSpPr>
            <a:spLocks noGrp="1"/>
          </p:cNvSpPr>
          <p:nvPr>
            <p:ph type="title"/>
          </p:nvPr>
        </p:nvSpPr>
        <p:spPr>
          <a:xfrm>
            <a:off x="630418" y="685800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Conclusion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8830" y="1534280"/>
            <a:ext cx="1087578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Brand love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drives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brand addiction, suggesting that brand addicts love their brand to the extent that it has become an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unhealthy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brand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relationship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The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brand love does </a:t>
            </a:r>
            <a:r>
              <a:rPr lang="en-US" b="1" dirty="0" smtClean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not directly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lead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to excessive spending, trash-talking, or anxiety but brand addiction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does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Brand addiction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plays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 significant mediating role between brand love and these negative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behaviors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There is a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hierarchical relationship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between brand love and brand addiction, such that the latter morphing to the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dark side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of brand relationships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performance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2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145"/>
          <p:cNvSpPr>
            <a:spLocks noGrp="1"/>
          </p:cNvSpPr>
          <p:nvPr>
            <p:ph type="title"/>
          </p:nvPr>
        </p:nvSpPr>
        <p:spPr>
          <a:xfrm>
            <a:off x="630418" y="685800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Limitations and Future Research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3430" y="1659553"/>
            <a:ext cx="108757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Love  is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culturally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grounded. Test our model in different in a different cultural context and use a variety of sampling techniques to validate our research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model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Extend model with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controllable vs. non-controllable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transgressions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Follow a longitudinal assessment to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address dynamic aspects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that could encapsulate brand lovers' trajectory toward brand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addiction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Explore to what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extent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other measurement instruments, including multidimensional brand love scales, would validate our research model and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findings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Look for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consumer-related factors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such as personality type, peer pressure, mental health disorder, that might contribute to the addiction to loved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brands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Investigate and compare brand addiction and brand love's effects on other possible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behavior outcomes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 such as self-esteem, consumer well-being, consumer happiness, or social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comparison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60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527DF1E-87E5-077C-2D2A-C22ADFB3D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783" y="1303091"/>
            <a:ext cx="3399059" cy="421561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84213" y="5892582"/>
            <a:ext cx="1051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Muhammad Junaid, Marc </a:t>
            </a:r>
            <a:r>
              <a:rPr lang="en-US" sz="1600" dirty="0" err="1">
                <a:solidFill>
                  <a:schemeClr val="bg1"/>
                </a:solidFill>
                <a:latin typeface="+mj-lt"/>
              </a:rPr>
              <a:t>Fetscherin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, Khalid Hussain &amp; </a:t>
            </a:r>
            <a:r>
              <a:rPr lang="en-US" sz="1600" dirty="0" err="1">
                <a:solidFill>
                  <a:schemeClr val="bg1"/>
                </a:solidFill>
                <a:latin typeface="+mj-lt"/>
              </a:rPr>
              <a:t>Fujun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 Hou (2022). </a:t>
            </a:r>
            <a:r>
              <a:rPr lang="en-US" sz="1600" i="1" dirty="0">
                <a:solidFill>
                  <a:schemeClr val="bg1"/>
                </a:solidFill>
                <a:latin typeface="+mj-lt"/>
              </a:rPr>
              <a:t>Brand love and brand addiction and their effects on consumers' negative behaviors, 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European Journal of Marketing,  forthcoming, </a:t>
            </a:r>
            <a:r>
              <a:rPr lang="en-US" sz="1600" dirty="0">
                <a:solidFill>
                  <a:srgbClr val="0000FF"/>
                </a:solidFill>
                <a:latin typeface="+mj-lt"/>
              </a:rPr>
              <a:t>10.1108/EJM-09-2019-0727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5612" y="21336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06AB76-71ED-EC76-4979-8230904C2E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54" y="1316656"/>
            <a:ext cx="3168516" cy="422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7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685800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Love and Addiction Research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0943" y="1676400"/>
            <a:ext cx="1096994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Consumer-brand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relationship theory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positive addiction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theory and brand addiction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The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trajectories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 of brand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love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An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overlap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between brand addiction and brand love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0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itle 145"/>
          <p:cNvSpPr txBox="1">
            <a:spLocks/>
          </p:cNvSpPr>
          <p:nvPr/>
        </p:nvSpPr>
        <p:spPr>
          <a:xfrm>
            <a:off x="608012" y="685800"/>
            <a:ext cx="10969943" cy="711081"/>
          </a:xfrm>
          <a:prstGeom prst="rect">
            <a:avLst/>
          </a:prstGeom>
        </p:spPr>
        <p:txBody>
          <a:bodyPr/>
          <a:lstStyle>
            <a:lvl1pPr algn="l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</a:rPr>
              <a:t>Brand Love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8012" y="1625481"/>
            <a:ext cx="10896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Sternberg (1986)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Shimp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and Madden (1988)Ahuvia (1993)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 Fournier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(1998) Ahuvia (2005)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 Carroll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and Ahuvia (2006)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Extensively being studied for its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positive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 outcomes (e.g., positive word of mouth, brand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loyalty)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Very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limited </a:t>
            </a:r>
            <a:r>
              <a:rPr lang="en-US" b="1" dirty="0" smtClean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insights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into negative consumer outcomes as related to brand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love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Carroll and </a:t>
            </a:r>
            <a:r>
              <a:rPr lang="en-US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Ahuvia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 (2006) state </a:t>
            </a:r>
            <a:r>
              <a:rPr lang="en-US" b="1" i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"the degree of passionate emotional attachment a satisfied consumer has for a particular trade name."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rgbClr val="FFC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90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0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itle 145"/>
          <p:cNvSpPr txBox="1">
            <a:spLocks/>
          </p:cNvSpPr>
          <p:nvPr/>
        </p:nvSpPr>
        <p:spPr>
          <a:xfrm>
            <a:off x="608012" y="685800"/>
            <a:ext cx="10969943" cy="711081"/>
          </a:xfrm>
          <a:prstGeom prst="rect">
            <a:avLst/>
          </a:prstGeom>
        </p:spPr>
        <p:txBody>
          <a:bodyPr/>
          <a:lstStyle>
            <a:lvl1pPr algn="l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</a:rPr>
              <a:t>Brand Addiction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8012" y="1625481"/>
            <a:ext cx="10896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Traditionally known as a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</a:rPr>
              <a:t>harmful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relationship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More recently, a positive perspective is presented building on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</a:rPr>
              <a:t>positive addiction </a:t>
            </a:r>
            <a:r>
              <a:rPr lang="en-US" b="1" dirty="0" smtClean="0">
                <a:solidFill>
                  <a:srgbClr val="70CFFF"/>
                </a:solidFill>
                <a:latin typeface="Calibri" panose="020F0502020204030204" pitchFamily="34" charset="0"/>
              </a:rPr>
              <a:t>theory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Brand addiction is a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</a:rPr>
              <a:t>complex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state that cannot be limited to a single, causal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explanation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 central mechanism in such a process is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forgiveness</a:t>
            </a:r>
            <a:r>
              <a:rPr lang="en-US" dirty="0">
                <a:solidFill>
                  <a:srgbClr val="FFC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as it’s about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restoring relationships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b="1" dirty="0">
              <a:solidFill>
                <a:srgbClr val="70CFFF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b="1" dirty="0">
              <a:solidFill>
                <a:srgbClr val="70CFFF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Lee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(2020, p. 1) states that brand addiction </a:t>
            </a:r>
            <a:r>
              <a:rPr lang="en-US" b="1" i="1" dirty="0">
                <a:solidFill>
                  <a:srgbClr val="70CFFF"/>
                </a:solidFill>
                <a:latin typeface="Calibri" panose="020F0502020204030204" pitchFamily="34" charset="0"/>
              </a:rPr>
              <a:t>"refers to consumers' addictive behavior, with consumers particularly loving the </a:t>
            </a:r>
            <a:r>
              <a:rPr lang="en-US" b="1" i="1" dirty="0" smtClean="0">
                <a:solidFill>
                  <a:srgbClr val="70CFFF"/>
                </a:solidFill>
                <a:latin typeface="Calibri" panose="020F0502020204030204" pitchFamily="34" charset="0"/>
              </a:rPr>
              <a:t>brand”</a:t>
            </a:r>
            <a:endParaRPr lang="en-US" b="1" i="1" dirty="0">
              <a:solidFill>
                <a:srgbClr val="70C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9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145"/>
          <p:cNvSpPr>
            <a:spLocks noGrp="1"/>
          </p:cNvSpPr>
          <p:nvPr>
            <p:ph type="title"/>
          </p:nvPr>
        </p:nvSpPr>
        <p:spPr>
          <a:xfrm>
            <a:off x="630418" y="685800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Research Model &amp; Hypotheses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35238" y="1447800"/>
            <a:ext cx="60928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30838" y="3429000"/>
            <a:ext cx="2305374" cy="1147012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Brand Addiction</a:t>
            </a:r>
            <a:endParaRPr lang="en-US" sz="20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009692" y="2262969"/>
            <a:ext cx="2782506" cy="69529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Excessive Spending</a:t>
            </a:r>
          </a:p>
        </p:txBody>
      </p:sp>
      <p:cxnSp>
        <p:nvCxnSpPr>
          <p:cNvPr id="29" name="Straight Arrow Connector 28"/>
          <p:cNvCxnSpPr>
            <a:stCxn id="10" idx="3"/>
          </p:cNvCxnSpPr>
          <p:nvPr/>
        </p:nvCxnSpPr>
        <p:spPr>
          <a:xfrm flipV="1">
            <a:off x="6836212" y="2555228"/>
            <a:ext cx="1072811" cy="1447278"/>
          </a:xfrm>
          <a:prstGeom prst="straightConnector1">
            <a:avLst/>
          </a:prstGeom>
          <a:ln>
            <a:solidFill>
              <a:schemeClr val="bg1"/>
            </a:solidFill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3"/>
          </p:cNvCxnSpPr>
          <p:nvPr/>
        </p:nvCxnSpPr>
        <p:spPr>
          <a:xfrm>
            <a:off x="6836212" y="4002506"/>
            <a:ext cx="1072811" cy="6947"/>
          </a:xfrm>
          <a:prstGeom prst="straightConnector1">
            <a:avLst/>
          </a:prstGeom>
          <a:ln>
            <a:solidFill>
              <a:schemeClr val="bg1"/>
            </a:solidFill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" idx="3"/>
          </p:cNvCxnSpPr>
          <p:nvPr/>
        </p:nvCxnSpPr>
        <p:spPr>
          <a:xfrm>
            <a:off x="6836212" y="4002506"/>
            <a:ext cx="1072811" cy="1707233"/>
          </a:xfrm>
          <a:prstGeom prst="straightConnector1">
            <a:avLst/>
          </a:prstGeom>
          <a:ln>
            <a:solidFill>
              <a:schemeClr val="bg1"/>
            </a:solidFill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44901" y="3688846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H1</a:t>
            </a:r>
          </a:p>
        </p:txBody>
      </p:sp>
      <p:sp>
        <p:nvSpPr>
          <p:cNvPr id="35" name="TextBox 34"/>
          <p:cNvSpPr txBox="1"/>
          <p:nvPr/>
        </p:nvSpPr>
        <p:spPr>
          <a:xfrm rot="18435139">
            <a:off x="6982647" y="269657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H3a I H4a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83576" y="3714690"/>
            <a:ext cx="1268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H3b I </a:t>
            </a:r>
            <a:r>
              <a:rPr lang="en-US" sz="1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H4b</a:t>
            </a:r>
          </a:p>
        </p:txBody>
      </p:sp>
      <p:sp>
        <p:nvSpPr>
          <p:cNvPr id="37" name="TextBox 36"/>
          <p:cNvSpPr txBox="1"/>
          <p:nvPr/>
        </p:nvSpPr>
        <p:spPr>
          <a:xfrm rot="3291638">
            <a:off x="6815709" y="4863669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H3c I H4c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0F0BBC-860D-5A92-5A08-65DF8ACB6E13}"/>
              </a:ext>
            </a:extLst>
          </p:cNvPr>
          <p:cNvSpPr/>
          <p:nvPr/>
        </p:nvSpPr>
        <p:spPr>
          <a:xfrm>
            <a:off x="1045838" y="3429000"/>
            <a:ext cx="2305374" cy="1147012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Brand Love</a:t>
            </a:r>
            <a:endParaRPr lang="en-US" sz="20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CED177A-9693-570B-670D-C8D540413A66}"/>
              </a:ext>
            </a:extLst>
          </p:cNvPr>
          <p:cNvCxnSpPr>
            <a:cxnSpLocks/>
          </p:cNvCxnSpPr>
          <p:nvPr/>
        </p:nvCxnSpPr>
        <p:spPr>
          <a:xfrm>
            <a:off x="3351212" y="4002506"/>
            <a:ext cx="1179626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3FFB03F-770B-DA37-6324-4DF6F221C574}"/>
              </a:ext>
            </a:extLst>
          </p:cNvPr>
          <p:cNvCxnSpPr/>
          <p:nvPr/>
        </p:nvCxnSpPr>
        <p:spPr>
          <a:xfrm>
            <a:off x="3351212" y="4343400"/>
            <a:ext cx="1179626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CDA1316-FF4E-879E-5FBE-47581E4E503A}"/>
              </a:ext>
            </a:extLst>
          </p:cNvPr>
          <p:cNvSpPr txBox="1"/>
          <p:nvPr/>
        </p:nvSpPr>
        <p:spPr>
          <a:xfrm>
            <a:off x="3532184" y="3989897"/>
            <a:ext cx="998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H4a,b,c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4F807C-C6AE-2532-D576-ACC516AD207F}"/>
              </a:ext>
            </a:extLst>
          </p:cNvPr>
          <p:cNvSpPr/>
          <p:nvPr/>
        </p:nvSpPr>
        <p:spPr>
          <a:xfrm>
            <a:off x="7999412" y="3648107"/>
            <a:ext cx="2782506" cy="69529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Trash Talking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1FC0F88-69A7-8FFA-2C78-009ED2AA0BC1}"/>
              </a:ext>
            </a:extLst>
          </p:cNvPr>
          <p:cNvSpPr/>
          <p:nvPr/>
        </p:nvSpPr>
        <p:spPr>
          <a:xfrm>
            <a:off x="7959357" y="5267311"/>
            <a:ext cx="2782506" cy="69529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Consumer Anxiety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8A7183B-B515-72EB-108C-94296E485380}"/>
              </a:ext>
            </a:extLst>
          </p:cNvPr>
          <p:cNvCxnSpPr/>
          <p:nvPr/>
        </p:nvCxnSpPr>
        <p:spPr>
          <a:xfrm flipV="1">
            <a:off x="3351212" y="2286000"/>
            <a:ext cx="4608145" cy="11430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4B8A731-1613-6CDE-58B0-ACE5135431EA}"/>
              </a:ext>
            </a:extLst>
          </p:cNvPr>
          <p:cNvCxnSpPr/>
          <p:nvPr/>
        </p:nvCxnSpPr>
        <p:spPr>
          <a:xfrm>
            <a:off x="3351212" y="4576012"/>
            <a:ext cx="4526934" cy="138659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D6E68CE-DB10-7EE3-DA3C-8EF731909320}"/>
              </a:ext>
            </a:extLst>
          </p:cNvPr>
          <p:cNvCxnSpPr>
            <a:cxnSpLocks/>
            <a:stCxn id="4" idx="0"/>
          </p:cNvCxnSpPr>
          <p:nvPr/>
        </p:nvCxnSpPr>
        <p:spPr>
          <a:xfrm flipV="1">
            <a:off x="2198525" y="1828800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A15826E-E1D9-9A8B-B095-2694719D6335}"/>
              </a:ext>
            </a:extLst>
          </p:cNvPr>
          <p:cNvCxnSpPr/>
          <p:nvPr/>
        </p:nvCxnSpPr>
        <p:spPr>
          <a:xfrm>
            <a:off x="2198525" y="1828800"/>
            <a:ext cx="89250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7EFB9F5-31D5-D8C7-6E93-68D99FF1EC1D}"/>
              </a:ext>
            </a:extLst>
          </p:cNvPr>
          <p:cNvCxnSpPr/>
          <p:nvPr/>
        </p:nvCxnSpPr>
        <p:spPr>
          <a:xfrm>
            <a:off x="11123612" y="1828800"/>
            <a:ext cx="0" cy="206010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265BAFD-AC5A-C035-33A6-372BC5F24F74}"/>
              </a:ext>
            </a:extLst>
          </p:cNvPr>
          <p:cNvCxnSpPr/>
          <p:nvPr/>
        </p:nvCxnSpPr>
        <p:spPr>
          <a:xfrm flipH="1">
            <a:off x="10895012" y="3888901"/>
            <a:ext cx="2286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C16E780A-7C42-E75D-EEF3-6A4059F0A926}"/>
              </a:ext>
            </a:extLst>
          </p:cNvPr>
          <p:cNvSpPr txBox="1"/>
          <p:nvPr/>
        </p:nvSpPr>
        <p:spPr>
          <a:xfrm>
            <a:off x="3997301" y="180969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H2b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DEAE3B2A-E9A9-1B81-DA3E-B8F50944B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1992" y="2124195"/>
            <a:ext cx="9052716" cy="425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099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145"/>
          <p:cNvSpPr>
            <a:spLocks noGrp="1"/>
          </p:cNvSpPr>
          <p:nvPr>
            <p:ph type="title"/>
          </p:nvPr>
        </p:nvSpPr>
        <p:spPr>
          <a:xfrm>
            <a:off x="630418" y="685800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Method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83427" y="1676400"/>
            <a:ext cx="1091693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Self-administered structured questionnaire survey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500 young Chinese fashion brand consumers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70.4% response rate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352 usable responses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Series of validity and reliability tests</a:t>
            </a:r>
          </a:p>
          <a:p>
            <a:pPr marL="952393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Common method bias with</a:t>
            </a:r>
          </a:p>
          <a:p>
            <a:pPr marL="952393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Harman’s single-factor test   </a:t>
            </a:r>
          </a:p>
          <a:p>
            <a:pPr marL="952393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Reliability, Cronbach’s a values &gt;  0.70 </a:t>
            </a:r>
          </a:p>
          <a:p>
            <a:pPr marL="952393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CFA with item had signiﬁcant cross-loadings </a:t>
            </a:r>
          </a:p>
          <a:p>
            <a:pPr marL="952393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Discriminant validity with Chi-square difference test</a:t>
            </a:r>
          </a:p>
          <a:p>
            <a:pPr marL="952393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Convergent validity AVE &gt; 0.50 and CR &gt; 0.60 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SEM and model fit indexes </a:t>
            </a:r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E5C89E-6982-DADA-100A-AE4FC92F6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7221" y="1676400"/>
            <a:ext cx="3978391" cy="438543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F020250-962A-3323-AF2C-70683D7C43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6012" y="2895600"/>
            <a:ext cx="3886200" cy="133226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196E68D-DF80-0B9E-F57B-F71C38B9CF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5012" y="3581400"/>
            <a:ext cx="4002579" cy="171015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1D1F104-21B2-65C0-2185-678A75A9979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7193"/>
          <a:stretch/>
        </p:blipFill>
        <p:spPr>
          <a:xfrm>
            <a:off x="6649805" y="4267200"/>
            <a:ext cx="4169007" cy="20574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7B22EF6-3C37-09EF-EB87-99B2FFF6D2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6412" y="5850702"/>
            <a:ext cx="3532502" cy="96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3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145"/>
          <p:cNvSpPr>
            <a:spLocks noGrp="1"/>
          </p:cNvSpPr>
          <p:nvPr>
            <p:ph type="title"/>
          </p:nvPr>
        </p:nvSpPr>
        <p:spPr>
          <a:xfrm>
            <a:off x="630418" y="685800"/>
            <a:ext cx="10969943" cy="711081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Results Outcomes of Brand Love and Addiction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8830" y="1534280"/>
            <a:ext cx="108757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Brand love and brand addiction are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related concepts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and their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effects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on negative consumer behaviors </a:t>
            </a:r>
            <a:r>
              <a:rPr lang="en-US" b="1" dirty="0" smtClean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differ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In the presence of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brand addiction as a mediator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of brand love, brand addiction has a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significant effect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on the three negative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behaviors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We observe a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suppression effect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of brand love on the outcome variables, with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total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effects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(direct and indirect) 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being </a:t>
            </a:r>
            <a:r>
              <a:rPr lang="en-US" b="1" dirty="0" smtClean="0">
                <a:solidFill>
                  <a:srgbClr val="70C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insignificant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145"/>
          <p:cNvSpPr>
            <a:spLocks noGrp="1"/>
          </p:cNvSpPr>
          <p:nvPr>
            <p:ph type="title"/>
          </p:nvPr>
        </p:nvSpPr>
        <p:spPr>
          <a:xfrm>
            <a:off x="630418" y="685800"/>
            <a:ext cx="10969943" cy="711081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Results Brand </a:t>
            </a:r>
            <a:r>
              <a:rPr lang="en-US" sz="4000" b="1" dirty="0" smtClean="0">
                <a:solidFill>
                  <a:schemeClr val="bg1"/>
                </a:solidFill>
              </a:rPr>
              <a:t>Love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8830" y="1695271"/>
            <a:ext cx="108757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Brand love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leads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to brand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addiction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Consumers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’ love for the brand does not lead them to excessive spending, trash-talking, and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anxiety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138595"/>
              </p:ext>
            </p:extLst>
          </p:nvPr>
        </p:nvGraphicFramePr>
        <p:xfrm>
          <a:off x="820905" y="3103940"/>
          <a:ext cx="10588967" cy="239514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715000">
                  <a:extLst>
                    <a:ext uri="{9D8B030D-6E8A-4147-A177-3AD203B41FA5}">
                      <a16:colId xmlns:a16="http://schemas.microsoft.com/office/drawing/2014/main" val="2628296707"/>
                    </a:ext>
                  </a:extLst>
                </a:gridCol>
                <a:gridCol w="1629597">
                  <a:extLst>
                    <a:ext uri="{9D8B030D-6E8A-4147-A177-3AD203B41FA5}">
                      <a16:colId xmlns:a16="http://schemas.microsoft.com/office/drawing/2014/main" val="208297239"/>
                    </a:ext>
                  </a:extLst>
                </a:gridCol>
                <a:gridCol w="1037403">
                  <a:extLst>
                    <a:ext uri="{9D8B030D-6E8A-4147-A177-3AD203B41FA5}">
                      <a16:colId xmlns:a16="http://schemas.microsoft.com/office/drawing/2014/main" val="3017327085"/>
                    </a:ext>
                  </a:extLst>
                </a:gridCol>
                <a:gridCol w="889925">
                  <a:extLst>
                    <a:ext uri="{9D8B030D-6E8A-4147-A177-3AD203B41FA5}">
                      <a16:colId xmlns:a16="http://schemas.microsoft.com/office/drawing/2014/main" val="1770424570"/>
                    </a:ext>
                  </a:extLst>
                </a:gridCol>
                <a:gridCol w="1317042">
                  <a:extLst>
                    <a:ext uri="{9D8B030D-6E8A-4147-A177-3AD203B41FA5}">
                      <a16:colId xmlns:a16="http://schemas.microsoft.com/office/drawing/2014/main" val="1464084409"/>
                    </a:ext>
                  </a:extLst>
                </a:gridCol>
              </a:tblGrid>
              <a:tr h="3802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Construct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j-lt"/>
                        </a:rPr>
                        <a:t>β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S.E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Sig.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Supported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20320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H1: Brand love →Brand Addiction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0.686***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0.046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036034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2982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H2a: Brand Love → Excessive Spending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-o.432***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0.104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287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H2b: Brand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Love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→ Trash Talking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-0.273***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0.104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0.009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4160441"/>
                  </a:ext>
                </a:extLst>
              </a:tr>
              <a:tr h="2287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H2c: Brand Love 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→ Consumer Anxiety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-0.276***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0.103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0.007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170893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FB0B90-A941-E1AE-7EB3-AE3BE4E8D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1937" y="2063499"/>
            <a:ext cx="6086475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5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lideModelTheme-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699"/>
      </a:accent1>
      <a:accent2>
        <a:srgbClr val="AAAAAA"/>
      </a:accent2>
      <a:accent3>
        <a:srgbClr val="FFA518"/>
      </a:accent3>
      <a:accent4>
        <a:srgbClr val="993333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5F13F134135E47A8D9318CA7652B61" ma:contentTypeVersion="14" ma:contentTypeDescription="Create a new document." ma:contentTypeScope="" ma:versionID="d36bff6f1d9fec7aec78a7ba288eaf79">
  <xsd:schema xmlns:xsd="http://www.w3.org/2001/XMLSchema" xmlns:xs="http://www.w3.org/2001/XMLSchema" xmlns:p="http://schemas.microsoft.com/office/2006/metadata/properties" xmlns:ns3="b46ad1d8-9793-4ac3-8dd2-db343c62e08f" xmlns:ns4="7a23473b-0a89-4b22-bbcf-940fbc70ce5d" targetNamespace="http://schemas.microsoft.com/office/2006/metadata/properties" ma:root="true" ma:fieldsID="6083600d8b29f6d9f1404564d9efe353" ns3:_="" ns4:_="">
    <xsd:import namespace="b46ad1d8-9793-4ac3-8dd2-db343c62e08f"/>
    <xsd:import namespace="7a23473b-0a89-4b22-bbcf-940fbc70ce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ad1d8-9793-4ac3-8dd2-db343c62e0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3473b-0a89-4b22-bbcf-940fbc70ce5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D66ADB-962F-4515-BF0B-A9FD771576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ad1d8-9793-4ac3-8dd2-db343c62e08f"/>
    <ds:schemaRef ds:uri="7a23473b-0a89-4b22-bbcf-940fbc70ce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1CA7C6-A5B7-42A5-98AB-B53929D89DEA}">
  <ds:schemaRefs>
    <ds:schemaRef ds:uri="http://purl.org/dc/dcmitype/"/>
    <ds:schemaRef ds:uri="http://schemas.microsoft.com/office/infopath/2007/PartnerControls"/>
    <ds:schemaRef ds:uri="b46ad1d8-9793-4ac3-8dd2-db343c62e08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7a23473b-0a89-4b22-bbcf-940fbc70ce5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2A1D980-168E-489D-830D-8F35164A29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7886</TotalTime>
  <Words>883</Words>
  <Application>Microsoft Office PowerPoint</Application>
  <PresentationFormat>Custom</PresentationFormat>
  <Paragraphs>149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Stencil</vt:lpstr>
      <vt:lpstr>Times New Roman</vt:lpstr>
      <vt:lpstr>Wingdings</vt:lpstr>
      <vt:lpstr>Office Theme</vt:lpstr>
      <vt:lpstr>PowerPoint Presentation</vt:lpstr>
      <vt:lpstr>PowerPoint Presentation</vt:lpstr>
      <vt:lpstr>Love and Addiction Research</vt:lpstr>
      <vt:lpstr>PowerPoint Presentation</vt:lpstr>
      <vt:lpstr>PowerPoint Presentation</vt:lpstr>
      <vt:lpstr>Research Model &amp; Hypotheses</vt:lpstr>
      <vt:lpstr>Method</vt:lpstr>
      <vt:lpstr>Results Outcomes of Brand Love and Addiction</vt:lpstr>
      <vt:lpstr>Results Brand Love</vt:lpstr>
      <vt:lpstr>Results Brand Addiction</vt:lpstr>
      <vt:lpstr>Conclusion</vt:lpstr>
      <vt:lpstr>Limitations and Future Research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creator>Julian</dc:creator>
  <cp:lastModifiedBy>Marc Fetscherin</cp:lastModifiedBy>
  <cp:revision>289</cp:revision>
  <dcterms:created xsi:type="dcterms:W3CDTF">2013-09-12T13:05:01Z</dcterms:created>
  <dcterms:modified xsi:type="dcterms:W3CDTF">2022-10-10T12:05:28Z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0x0101003B5F13F134135E47A8D9318CA7652B61</vt:lpwstr>
  </property>
</Properties>
</file>